
<file path=[Content_Types].xml><?xml version="1.0" encoding="utf-8"?>
<Types xmlns="http://schemas.openxmlformats.org/package/2006/content-types">
  <Default Extension="xml" ContentType="application/xml"/>
  <Default Extension="mov" ContentType="video/quicktime"/>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1" r:id="rId3"/>
    <p:sldId id="262" r:id="rId4"/>
    <p:sldId id="257" r:id="rId5"/>
    <p:sldId id="264" r:id="rId6"/>
    <p:sldId id="265" r:id="rId7"/>
    <p:sldId id="260" r:id="rId8"/>
    <p:sldId id="258" r:id="rId9"/>
    <p:sldId id="263"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18"/>
  </p:normalViewPr>
  <p:slideViewPr>
    <p:cSldViewPr snapToGrid="0" snapToObjects="1">
      <p:cViewPr varScale="1">
        <p:scale>
          <a:sx n="93" d="100"/>
          <a:sy n="93" d="100"/>
        </p:scale>
        <p:origin x="784" y="20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A4BD4B-CE5B-4C49-9F4B-7D3D4F499907}" type="datetimeFigureOut">
              <a:rPr lang="en-US" smtClean="0"/>
              <a:t>8/15/17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93C391-E2B3-5F43-94CB-522316ADA236}" type="slidenum">
              <a:rPr lang="en-US" smtClean="0"/>
              <a:t>‹#›</a:t>
            </a:fld>
            <a:endParaRPr lang="en-US"/>
          </a:p>
        </p:txBody>
      </p:sp>
    </p:spTree>
    <p:extLst>
      <p:ext uri="{BB962C8B-B14F-4D97-AF65-F5344CB8AC3E}">
        <p14:creationId xmlns:p14="http://schemas.microsoft.com/office/powerpoint/2010/main" val="1214388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8/15/17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8/15/17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8/15/17</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iming>
    <p:tnLst>
      <p:par>
        <p:cTn id="1" dur="indefinite" restart="never" nodeType="tmRoot"/>
      </p:par>
    </p:tnLst>
  </p:timing>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Shraddhaz/Photo-Scan-Summary" TargetMode="External"/><Relationship Id="rId3" Type="http://schemas.openxmlformats.org/officeDocument/2006/relationships/hyperlink" Target="mailto:shraddha@pdx.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1.mov"/><Relationship Id="rId2" Type="http://schemas.openxmlformats.org/officeDocument/2006/relationships/video" Target="../media/media1.mov"/></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538034"/>
            <a:ext cx="7766936" cy="919709"/>
          </a:xfrm>
        </p:spPr>
        <p:txBody>
          <a:bodyPr/>
          <a:lstStyle/>
          <a:p>
            <a:r>
              <a:rPr lang="en-US" dirty="0" smtClean="0">
                <a:solidFill>
                  <a:schemeClr val="accent2"/>
                </a:solidFill>
              </a:rPr>
              <a:t>Photo-Scan-Summary</a:t>
            </a:r>
            <a:endParaRPr lang="en-US" dirty="0">
              <a:solidFill>
                <a:schemeClr val="accent2"/>
              </a:solidFill>
            </a:endParaRPr>
          </a:p>
        </p:txBody>
      </p:sp>
      <p:sp>
        <p:nvSpPr>
          <p:cNvPr id="3" name="Subtitle 2"/>
          <p:cNvSpPr>
            <a:spLocks noGrp="1"/>
          </p:cNvSpPr>
          <p:nvPr>
            <p:ph type="subTitle" idx="1"/>
          </p:nvPr>
        </p:nvSpPr>
        <p:spPr>
          <a:xfrm>
            <a:off x="1507067" y="3560031"/>
            <a:ext cx="7766936" cy="1096899"/>
          </a:xfrm>
        </p:spPr>
        <p:txBody>
          <a:bodyPr>
            <a:normAutofit/>
          </a:bodyPr>
          <a:lstStyle/>
          <a:p>
            <a:r>
              <a:rPr lang="en-US" sz="2400" dirty="0" smtClean="0">
                <a:solidFill>
                  <a:srgbClr val="002060"/>
                </a:solidFill>
              </a:rPr>
              <a:t>By Shraddha Zingade</a:t>
            </a:r>
            <a:endParaRPr lang="en-US" sz="2400" dirty="0">
              <a:solidFill>
                <a:srgbClr val="002060"/>
              </a:solidFill>
            </a:endParaRPr>
          </a:p>
        </p:txBody>
      </p:sp>
    </p:spTree>
    <p:extLst>
      <p:ext uri="{BB962C8B-B14F-4D97-AF65-F5344CB8AC3E}">
        <p14:creationId xmlns:p14="http://schemas.microsoft.com/office/powerpoint/2010/main" val="21052833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6253" y="2784390"/>
            <a:ext cx="8596668" cy="848495"/>
          </a:xfrm>
        </p:spPr>
        <p:txBody>
          <a:bodyPr>
            <a:noAutofit/>
          </a:bodyPr>
          <a:lstStyle/>
          <a:p>
            <a:pPr algn="ctr"/>
            <a:r>
              <a:rPr lang="en-US" sz="4800" dirty="0" smtClean="0">
                <a:solidFill>
                  <a:schemeClr val="accent2"/>
                </a:solidFill>
              </a:rPr>
              <a:t>THANK YOU!</a:t>
            </a:r>
            <a:endParaRPr lang="en-US" sz="4800" dirty="0">
              <a:solidFill>
                <a:schemeClr val="accent2"/>
              </a:solidFill>
            </a:endParaRPr>
          </a:p>
        </p:txBody>
      </p:sp>
    </p:spTree>
    <p:extLst>
      <p:ext uri="{BB962C8B-B14F-4D97-AF65-F5344CB8AC3E}">
        <p14:creationId xmlns:p14="http://schemas.microsoft.com/office/powerpoint/2010/main" val="18182731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36141"/>
          </a:xfrm>
        </p:spPr>
        <p:txBody>
          <a:bodyPr/>
          <a:lstStyle/>
          <a:p>
            <a:r>
              <a:rPr lang="en-US" dirty="0" smtClean="0">
                <a:solidFill>
                  <a:schemeClr val="accent2"/>
                </a:solidFill>
              </a:rPr>
              <a:t>Photo-Scan-Summary Details</a:t>
            </a:r>
            <a:endParaRPr lang="en-US" dirty="0">
              <a:solidFill>
                <a:schemeClr val="accent2"/>
              </a:solidFill>
            </a:endParaRPr>
          </a:p>
        </p:txBody>
      </p:sp>
      <p:sp>
        <p:nvSpPr>
          <p:cNvPr id="5" name="Content Placeholder 4"/>
          <p:cNvSpPr>
            <a:spLocks noGrp="1"/>
          </p:cNvSpPr>
          <p:nvPr>
            <p:ph idx="1"/>
          </p:nvPr>
        </p:nvSpPr>
        <p:spPr>
          <a:xfrm>
            <a:off x="677334" y="1445741"/>
            <a:ext cx="8596668" cy="4595621"/>
          </a:xfrm>
        </p:spPr>
        <p:txBody>
          <a:bodyPr/>
          <a:lstStyle/>
          <a:p>
            <a:pPr marL="0" lvl="0" indent="0" defTabSz="914400">
              <a:spcBef>
                <a:spcPts val="0"/>
              </a:spcBef>
              <a:buClrTx/>
              <a:buSzTx/>
              <a:buNone/>
              <a:defRPr/>
            </a:pPr>
            <a:r>
              <a:rPr lang="en-US" dirty="0"/>
              <a:t>Name:  Shraddha Zingade	</a:t>
            </a:r>
          </a:p>
          <a:p>
            <a:pPr marL="0" lvl="0" indent="0" defTabSz="914400">
              <a:spcBef>
                <a:spcPts val="0"/>
              </a:spcBef>
              <a:buClrTx/>
              <a:buSzTx/>
              <a:buNone/>
              <a:defRPr/>
            </a:pPr>
            <a:endParaRPr lang="en-US" dirty="0"/>
          </a:p>
          <a:p>
            <a:pPr marL="0" lvl="0" indent="0" defTabSz="914400">
              <a:spcBef>
                <a:spcPts val="0"/>
              </a:spcBef>
              <a:buClrTx/>
              <a:buSzTx/>
              <a:buNone/>
            </a:pPr>
            <a:r>
              <a:rPr lang="en-US" dirty="0"/>
              <a:t>Repository: </a:t>
            </a:r>
            <a:r>
              <a:rPr lang="en-US" dirty="0">
                <a:solidFill>
                  <a:schemeClr val="accent2"/>
                </a:solidFill>
                <a:hlinkClick r:id="rId2"/>
              </a:rPr>
              <a:t>https://github.com/Shraddhaz/Photo-Scan-Summary</a:t>
            </a:r>
            <a:endParaRPr lang="en-US" dirty="0">
              <a:solidFill>
                <a:schemeClr val="accent2"/>
              </a:solidFill>
            </a:endParaRPr>
          </a:p>
          <a:p>
            <a:pPr marL="0" lvl="0" indent="0" defTabSz="914400">
              <a:spcBef>
                <a:spcPts val="0"/>
              </a:spcBef>
              <a:buClrTx/>
              <a:buSzTx/>
              <a:buNone/>
              <a:defRPr/>
            </a:pPr>
            <a:endParaRPr lang="en-US" dirty="0"/>
          </a:p>
          <a:p>
            <a:pPr marL="0" lvl="0" indent="0" defTabSz="914400">
              <a:spcBef>
                <a:spcPts val="0"/>
              </a:spcBef>
              <a:buClrTx/>
              <a:buSzTx/>
              <a:buNone/>
              <a:defRPr/>
            </a:pPr>
            <a:r>
              <a:rPr lang="en-US" dirty="0"/>
              <a:t>Project Name: Photo-Scan-Summary</a:t>
            </a:r>
          </a:p>
          <a:p>
            <a:pPr marL="0" lvl="0" indent="0" defTabSz="914400">
              <a:spcBef>
                <a:spcPts val="0"/>
              </a:spcBef>
              <a:buClrTx/>
              <a:buSzTx/>
              <a:buNone/>
              <a:defRPr/>
            </a:pPr>
            <a:endParaRPr lang="en-US" dirty="0"/>
          </a:p>
          <a:p>
            <a:pPr marL="0" lvl="0" indent="0" defTabSz="914400">
              <a:spcBef>
                <a:spcPts val="0"/>
              </a:spcBef>
              <a:buClrTx/>
              <a:buSzTx/>
              <a:buNone/>
            </a:pPr>
            <a:r>
              <a:rPr lang="en-US" dirty="0"/>
              <a:t>License: Copyright © MIT License</a:t>
            </a:r>
          </a:p>
          <a:p>
            <a:pPr marL="0" lvl="0" indent="0" defTabSz="914400">
              <a:spcBef>
                <a:spcPts val="0"/>
              </a:spcBef>
              <a:buClrTx/>
              <a:buSzTx/>
              <a:buNone/>
            </a:pPr>
            <a:endParaRPr lang="en-US" dirty="0"/>
          </a:p>
          <a:p>
            <a:pPr marL="0" lvl="0" indent="0" defTabSz="914400">
              <a:spcBef>
                <a:spcPts val="0"/>
              </a:spcBef>
              <a:buClrTx/>
              <a:buSzTx/>
              <a:buNone/>
            </a:pPr>
            <a:r>
              <a:rPr lang="en-US" dirty="0"/>
              <a:t>Contact Information: </a:t>
            </a:r>
            <a:r>
              <a:rPr lang="en-US" dirty="0">
                <a:hlinkClick r:id="rId3"/>
              </a:rPr>
              <a:t>shraddha@pdx.edu</a:t>
            </a:r>
            <a:endParaRPr lang="en-US" dirty="0"/>
          </a:p>
          <a:p>
            <a:endParaRPr lang="en-US" dirty="0"/>
          </a:p>
        </p:txBody>
      </p:sp>
    </p:spTree>
    <p:extLst>
      <p:ext uri="{BB962C8B-B14F-4D97-AF65-F5344CB8AC3E}">
        <p14:creationId xmlns:p14="http://schemas.microsoft.com/office/powerpoint/2010/main" val="21263768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37286"/>
          </a:xfrm>
        </p:spPr>
        <p:txBody>
          <a:bodyPr/>
          <a:lstStyle/>
          <a:p>
            <a:r>
              <a:rPr lang="en-US" dirty="0" smtClean="0">
                <a:solidFill>
                  <a:schemeClr val="accent2"/>
                </a:solidFill>
              </a:rPr>
              <a:t>Traditional Summarizing Methods</a:t>
            </a:r>
            <a:endParaRPr lang="en-US" dirty="0"/>
          </a:p>
        </p:txBody>
      </p:sp>
      <p:sp>
        <p:nvSpPr>
          <p:cNvPr id="3" name="Content Placeholder 2"/>
          <p:cNvSpPr>
            <a:spLocks noGrp="1"/>
          </p:cNvSpPr>
          <p:nvPr>
            <p:ph idx="1"/>
          </p:nvPr>
        </p:nvSpPr>
        <p:spPr>
          <a:xfrm>
            <a:off x="464308" y="1458098"/>
            <a:ext cx="9022720" cy="4595622"/>
          </a:xfrm>
        </p:spPr>
        <p:txBody>
          <a:bodyPr/>
          <a:lstStyle/>
          <a:p>
            <a:pPr marR="0" lvl="0" defTabSz="914400" eaLnBrk="1" fontAlgn="auto" latinLnBrk="0" hangingPunct="1">
              <a:lnSpc>
                <a:spcPct val="100000"/>
              </a:lnSpc>
              <a:spcBef>
                <a:spcPts val="0"/>
              </a:spcBef>
              <a:spcAft>
                <a:spcPts val="0"/>
              </a:spcAft>
              <a:buClrTx/>
              <a:buSzTx/>
              <a:buFont typeface="Arial" charset="0"/>
              <a:buChar char="•"/>
              <a:tabLst/>
              <a:defRPr/>
            </a:pPr>
            <a:r>
              <a:rPr lang="en-US" b="1" dirty="0" smtClean="0"/>
              <a:t>Read-Note-Summarize</a:t>
            </a:r>
          </a:p>
          <a:p>
            <a:pPr marL="400050" lvl="1" indent="0" defTabSz="914400">
              <a:spcBef>
                <a:spcPts val="0"/>
              </a:spcBef>
              <a:buClrTx/>
              <a:buSzTx/>
              <a:buNone/>
            </a:pPr>
            <a:r>
              <a:rPr lang="en-US" sz="1800" dirty="0" smtClean="0"/>
              <a:t>Every time we want to summarize something, we use the traditional approach of reading, understanding and then summarizing it. That</a:t>
            </a:r>
            <a:r>
              <a:rPr lang="mr-IN" sz="1800" dirty="0" smtClean="0"/>
              <a:t>’</a:t>
            </a:r>
            <a:r>
              <a:rPr lang="en-US" sz="1800" dirty="0" smtClean="0"/>
              <a:t>s fine if you have 2 days to go through 5 research papers. </a:t>
            </a:r>
          </a:p>
          <a:p>
            <a:pPr marL="0" marR="0" lvl="0" indent="0" defTabSz="914400" eaLnBrk="1" fontAlgn="auto" latinLnBrk="0" hangingPunct="1">
              <a:lnSpc>
                <a:spcPct val="100000"/>
              </a:lnSpc>
              <a:spcBef>
                <a:spcPts val="0"/>
              </a:spcBef>
              <a:spcAft>
                <a:spcPts val="0"/>
              </a:spcAft>
              <a:buClrTx/>
              <a:buSzTx/>
              <a:buNone/>
              <a:tabLst/>
              <a:defRPr/>
            </a:pPr>
            <a:endParaRPr lang="en-US" dirty="0"/>
          </a:p>
          <a:p>
            <a:pPr marL="0" marR="0" lvl="0" indent="0" algn="ctr" defTabSz="914400" eaLnBrk="1" fontAlgn="auto" latinLnBrk="0" hangingPunct="1">
              <a:lnSpc>
                <a:spcPct val="100000"/>
              </a:lnSpc>
              <a:spcBef>
                <a:spcPts val="0"/>
              </a:spcBef>
              <a:spcAft>
                <a:spcPts val="0"/>
              </a:spcAft>
              <a:buClrTx/>
              <a:buSzTx/>
              <a:buNone/>
              <a:tabLst/>
              <a:defRPr/>
            </a:pPr>
            <a:r>
              <a:rPr lang="en-US" dirty="0" smtClean="0"/>
              <a:t>	But what if you have handwritten papers to through</a:t>
            </a:r>
          </a:p>
          <a:p>
            <a:pPr marL="0" marR="0" lvl="0" indent="0" algn="ctr" defTabSz="914400" eaLnBrk="1" fontAlgn="auto" latinLnBrk="0" hangingPunct="1">
              <a:lnSpc>
                <a:spcPct val="100000"/>
              </a:lnSpc>
              <a:spcBef>
                <a:spcPts val="0"/>
              </a:spcBef>
              <a:spcAft>
                <a:spcPts val="0"/>
              </a:spcAft>
              <a:buClrTx/>
              <a:buSzTx/>
              <a:buNone/>
              <a:tabLst/>
              <a:defRPr/>
            </a:pPr>
            <a:r>
              <a:rPr lang="en-US" dirty="0" smtClean="0"/>
              <a:t> and instead of 5, this time there are 10 research papers. </a:t>
            </a:r>
          </a:p>
          <a:p>
            <a:pPr marL="0" marR="0" lvl="0" indent="0" algn="ctr" defTabSz="914400" eaLnBrk="1" fontAlgn="auto" latinLnBrk="0" hangingPunct="1">
              <a:lnSpc>
                <a:spcPct val="100000"/>
              </a:lnSpc>
              <a:spcBef>
                <a:spcPts val="0"/>
              </a:spcBef>
              <a:spcAft>
                <a:spcPts val="0"/>
              </a:spcAft>
              <a:buClrTx/>
              <a:buSzTx/>
              <a:buNone/>
              <a:tabLst/>
              <a:defRPr/>
            </a:pPr>
            <a:r>
              <a:rPr lang="en-US" dirty="0" smtClean="0"/>
              <a:t>Excessive right ?</a:t>
            </a:r>
          </a:p>
          <a:p>
            <a:pPr marR="0" lvl="0" defTabSz="914400" eaLnBrk="1" fontAlgn="auto" latinLnBrk="0" hangingPunct="1">
              <a:lnSpc>
                <a:spcPct val="100000"/>
              </a:lnSpc>
              <a:spcBef>
                <a:spcPts val="0"/>
              </a:spcBef>
              <a:spcAft>
                <a:spcPts val="0"/>
              </a:spcAft>
              <a:buClrTx/>
              <a:buSzTx/>
              <a:buFont typeface="Arial" charset="0"/>
              <a:buChar char="•"/>
              <a:tabLst/>
              <a:defRPr/>
            </a:pPr>
            <a:endParaRPr lang="en-US" dirty="0" smtClean="0"/>
          </a:p>
          <a:p>
            <a:pPr marR="0" lvl="0" defTabSz="914400" eaLnBrk="1" fontAlgn="auto" latinLnBrk="0" hangingPunct="1">
              <a:lnSpc>
                <a:spcPct val="100000"/>
              </a:lnSpc>
              <a:spcBef>
                <a:spcPts val="0"/>
              </a:spcBef>
              <a:spcAft>
                <a:spcPts val="0"/>
              </a:spcAft>
              <a:buClrTx/>
              <a:buSzTx/>
              <a:buFont typeface="Arial" charset="0"/>
              <a:buChar char="•"/>
              <a:tabLst/>
              <a:defRPr/>
            </a:pPr>
            <a:r>
              <a:rPr lang="en-US" b="1" dirty="0" smtClean="0"/>
              <a:t>Summary from huge texts but not from images </a:t>
            </a:r>
            <a:endParaRPr lang="en-US" b="1" dirty="0"/>
          </a:p>
          <a:p>
            <a:pPr marL="400050" lvl="1" indent="0" defTabSz="914400">
              <a:spcBef>
                <a:spcPts val="0"/>
              </a:spcBef>
              <a:buClrTx/>
              <a:buSzTx/>
              <a:buNone/>
            </a:pPr>
            <a:r>
              <a:rPr lang="en-US" sz="1800" dirty="0" smtClean="0"/>
              <a:t>There are a lot of text summarizing softwares found online that summarize your data. </a:t>
            </a:r>
          </a:p>
          <a:p>
            <a:pPr marL="0" marR="0" lvl="0" indent="0" defTabSz="914400" eaLnBrk="1" fontAlgn="auto" latinLnBrk="0" hangingPunct="1">
              <a:lnSpc>
                <a:spcPct val="100000"/>
              </a:lnSpc>
              <a:spcBef>
                <a:spcPts val="0"/>
              </a:spcBef>
              <a:spcAft>
                <a:spcPts val="0"/>
              </a:spcAft>
              <a:buClrTx/>
              <a:buSzTx/>
              <a:buNone/>
              <a:tabLst/>
              <a:defRPr/>
            </a:pPr>
            <a:endParaRPr lang="en-US" dirty="0"/>
          </a:p>
          <a:p>
            <a:pPr marL="0" marR="0" lvl="0" indent="0" algn="ctr" defTabSz="914400" eaLnBrk="1" fontAlgn="auto" latinLnBrk="0" hangingPunct="1">
              <a:lnSpc>
                <a:spcPct val="100000"/>
              </a:lnSpc>
              <a:spcBef>
                <a:spcPts val="0"/>
              </a:spcBef>
              <a:spcAft>
                <a:spcPts val="0"/>
              </a:spcAft>
              <a:buClrTx/>
              <a:buSzTx/>
              <a:buNone/>
              <a:tabLst/>
              <a:defRPr/>
            </a:pPr>
            <a:r>
              <a:rPr lang="en-US" dirty="0" smtClean="0"/>
              <a:t>	What if you have handwritten copies of data ? </a:t>
            </a:r>
          </a:p>
          <a:p>
            <a:pPr marL="0" marR="0" lvl="0" indent="0" algn="ctr" defTabSz="914400" eaLnBrk="1" fontAlgn="auto" latinLnBrk="0" hangingPunct="1">
              <a:lnSpc>
                <a:spcPct val="100000"/>
              </a:lnSpc>
              <a:spcBef>
                <a:spcPts val="0"/>
              </a:spcBef>
              <a:spcAft>
                <a:spcPts val="0"/>
              </a:spcAft>
              <a:buClrTx/>
              <a:buSzTx/>
              <a:buNone/>
              <a:tabLst/>
              <a:defRPr/>
            </a:pPr>
            <a:r>
              <a:rPr lang="en-US" dirty="0" smtClean="0"/>
              <a:t>	Or a 500 pages of book ?</a:t>
            </a:r>
            <a:endParaRPr lang="en-US" dirty="0"/>
          </a:p>
        </p:txBody>
      </p:sp>
    </p:spTree>
    <p:extLst>
      <p:ext uri="{BB962C8B-B14F-4D97-AF65-F5344CB8AC3E}">
        <p14:creationId xmlns:p14="http://schemas.microsoft.com/office/powerpoint/2010/main" val="15062333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55964"/>
          </a:xfrm>
        </p:spPr>
        <p:txBody>
          <a:bodyPr/>
          <a:lstStyle/>
          <a:p>
            <a:r>
              <a:rPr lang="en-US" dirty="0">
                <a:solidFill>
                  <a:schemeClr val="accent2"/>
                </a:solidFill>
              </a:rPr>
              <a:t>Photo-Scan-Summary</a:t>
            </a:r>
          </a:p>
        </p:txBody>
      </p:sp>
      <p:sp>
        <p:nvSpPr>
          <p:cNvPr id="3" name="Content Placeholder 2"/>
          <p:cNvSpPr>
            <a:spLocks noGrp="1"/>
          </p:cNvSpPr>
          <p:nvPr>
            <p:ph idx="1"/>
          </p:nvPr>
        </p:nvSpPr>
        <p:spPr>
          <a:xfrm>
            <a:off x="677334" y="1565563"/>
            <a:ext cx="8596668" cy="4475799"/>
          </a:xfrm>
        </p:spPr>
        <p:txBody>
          <a:bodyPr/>
          <a:lstStyle/>
          <a:p>
            <a:pPr marL="0" lvl="0" indent="0" defTabSz="914400">
              <a:spcBef>
                <a:spcPts val="0"/>
              </a:spcBef>
              <a:buClrTx/>
              <a:buSzTx/>
              <a:buNone/>
            </a:pPr>
            <a:r>
              <a:rPr lang="en-US" b="1" dirty="0" smtClean="0"/>
              <a:t>Photo-Scan-Summary:</a:t>
            </a:r>
          </a:p>
          <a:p>
            <a:pPr lvl="0" defTabSz="914400">
              <a:spcBef>
                <a:spcPts val="0"/>
              </a:spcBef>
              <a:buClrTx/>
              <a:buSzTx/>
              <a:buFont typeface="Arial" charset="0"/>
              <a:buChar char="•"/>
            </a:pPr>
            <a:r>
              <a:rPr lang="en-US" dirty="0" smtClean="0"/>
              <a:t>Extracts the text with in an image.</a:t>
            </a:r>
          </a:p>
          <a:p>
            <a:pPr lvl="0" defTabSz="914400">
              <a:spcBef>
                <a:spcPts val="0"/>
              </a:spcBef>
              <a:buClrTx/>
              <a:buSzTx/>
              <a:buFont typeface="Arial" charset="0"/>
              <a:buChar char="•"/>
            </a:pPr>
            <a:r>
              <a:rPr lang="en-US" dirty="0" smtClean="0"/>
              <a:t>Gives you the summary of that image.</a:t>
            </a:r>
          </a:p>
          <a:p>
            <a:pPr marL="0" lvl="0" indent="0" defTabSz="914400">
              <a:spcBef>
                <a:spcPts val="0"/>
              </a:spcBef>
              <a:buClrTx/>
              <a:buSzTx/>
              <a:buNone/>
            </a:pPr>
            <a:endParaRPr lang="en-US" dirty="0" smtClean="0"/>
          </a:p>
          <a:p>
            <a:pPr marL="0" lvl="0" indent="0" defTabSz="914400">
              <a:spcBef>
                <a:spcPts val="0"/>
              </a:spcBef>
              <a:buClrTx/>
              <a:buSzTx/>
              <a:buNone/>
            </a:pPr>
            <a:endParaRPr lang="en-US" dirty="0"/>
          </a:p>
          <a:p>
            <a:pPr marL="0" lvl="0" indent="0" defTabSz="914400">
              <a:spcBef>
                <a:spcPts val="0"/>
              </a:spcBef>
              <a:buClrTx/>
              <a:buSzTx/>
              <a:buNone/>
            </a:pPr>
            <a:r>
              <a:rPr lang="en-US" b="1" dirty="0" smtClean="0"/>
              <a:t>Description:</a:t>
            </a:r>
            <a:endParaRPr lang="en-US" b="1" dirty="0"/>
          </a:p>
          <a:p>
            <a:pPr marL="0" lvl="0" indent="0" defTabSz="914400">
              <a:spcBef>
                <a:spcPts val="0"/>
              </a:spcBef>
              <a:buClrTx/>
              <a:buSzTx/>
              <a:buNone/>
            </a:pPr>
            <a:r>
              <a:rPr lang="en-US" dirty="0"/>
              <a:t>Photo-Scan-Summary extracts the text within an image, and provides its summary in an efficient manner for ease of understanding, that is mainly done by reducing text to its most important sentences. It also supports a broad range of languages, along with language identification</a:t>
            </a:r>
            <a:r>
              <a:rPr lang="en-US" dirty="0" smtClean="0"/>
              <a:t>.</a:t>
            </a:r>
          </a:p>
          <a:p>
            <a:pPr marL="0" lvl="0" indent="0" defTabSz="914400">
              <a:spcBef>
                <a:spcPts val="0"/>
              </a:spcBef>
              <a:buClrTx/>
              <a:buSzTx/>
              <a:buNone/>
            </a:pPr>
            <a:endParaRPr lang="en-US" dirty="0"/>
          </a:p>
        </p:txBody>
      </p:sp>
    </p:spTree>
    <p:extLst>
      <p:ext uri="{BB962C8B-B14F-4D97-AF65-F5344CB8AC3E}">
        <p14:creationId xmlns:p14="http://schemas.microsoft.com/office/powerpoint/2010/main" val="19137546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97924"/>
          </a:xfrm>
        </p:spPr>
        <p:txBody>
          <a:bodyPr/>
          <a:lstStyle/>
          <a:p>
            <a:r>
              <a:rPr lang="en-US" dirty="0" smtClean="0">
                <a:solidFill>
                  <a:schemeClr val="accent2"/>
                </a:solidFill>
              </a:rPr>
              <a:t>Application Technical Details</a:t>
            </a:r>
            <a:endParaRPr lang="en-US" dirty="0">
              <a:solidFill>
                <a:schemeClr val="accent2"/>
              </a:solidFill>
            </a:endParaRPr>
          </a:p>
        </p:txBody>
      </p:sp>
      <p:sp>
        <p:nvSpPr>
          <p:cNvPr id="3" name="Content Placeholder 2"/>
          <p:cNvSpPr>
            <a:spLocks noGrp="1"/>
          </p:cNvSpPr>
          <p:nvPr>
            <p:ph idx="1"/>
          </p:nvPr>
        </p:nvSpPr>
        <p:spPr>
          <a:xfrm>
            <a:off x="677334" y="1507524"/>
            <a:ext cx="8596668" cy="4410270"/>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b="1" dirty="0" smtClean="0"/>
              <a:t>Web Technologies used:</a:t>
            </a:r>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Front-End: HTML/CSS/Bootstrap</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Back-End: </a:t>
            </a:r>
            <a:r>
              <a:rPr lang="en-US" dirty="0" err="1" smtClean="0"/>
              <a:t>Node.js</a:t>
            </a:r>
            <a:r>
              <a:rPr lang="en-US" dirty="0" smtClean="0"/>
              <a:t>/Express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b="1" dirty="0" smtClean="0"/>
              <a:t>API used: </a:t>
            </a:r>
            <a:endParaRPr lang="en-US" b="1"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Google vision API</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SMMRY API</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3059306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60854"/>
          </a:xfrm>
        </p:spPr>
        <p:txBody>
          <a:bodyPr/>
          <a:lstStyle/>
          <a:p>
            <a:r>
              <a:rPr lang="en-US" dirty="0" smtClean="0">
                <a:solidFill>
                  <a:schemeClr val="accent2"/>
                </a:solidFill>
              </a:rPr>
              <a:t>Success and Failures</a:t>
            </a:r>
            <a:endParaRPr lang="en-US" dirty="0">
              <a:solidFill>
                <a:schemeClr val="accent2"/>
              </a:solidFill>
            </a:endParaRPr>
          </a:p>
        </p:txBody>
      </p:sp>
      <p:sp>
        <p:nvSpPr>
          <p:cNvPr id="3" name="Content Placeholder 2"/>
          <p:cNvSpPr>
            <a:spLocks noGrp="1"/>
          </p:cNvSpPr>
          <p:nvPr>
            <p:ph idx="1"/>
          </p:nvPr>
        </p:nvSpPr>
        <p:spPr>
          <a:xfrm>
            <a:off x="677334" y="1470455"/>
            <a:ext cx="8596668" cy="457090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b="1" dirty="0" smtClean="0"/>
              <a:t>Success:</a:t>
            </a:r>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Successfully designed and developed a web application with almost 4-5 web technologies.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1" dirty="0" smtClean="0"/>
              <a:t>Failures:</a:t>
            </a:r>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Building a complete responsive website (Angular for front-end)</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1" dirty="0" smtClean="0"/>
              <a:t>Major problem faced: </a:t>
            </a:r>
          </a:p>
          <a:p>
            <a:pPr marL="0" lvl="0" indent="0" defTabSz="914400">
              <a:spcBef>
                <a:spcPts val="0"/>
              </a:spcBef>
              <a:buClrTx/>
              <a:buSzTx/>
              <a:buNone/>
              <a:defRPr/>
            </a:pPr>
            <a:r>
              <a:rPr lang="en-US" dirty="0" smtClean="0"/>
              <a:t>Sending </a:t>
            </a:r>
            <a:r>
              <a:rPr lang="en-US" dirty="0"/>
              <a:t>data from </a:t>
            </a:r>
            <a:r>
              <a:rPr lang="en-US" dirty="0" err="1"/>
              <a:t>Node.js</a:t>
            </a:r>
            <a:r>
              <a:rPr lang="en-US" dirty="0"/>
              <a:t> server back to HTML file as they are on different ports.</a:t>
            </a:r>
          </a:p>
          <a:p>
            <a:pPr marL="0" lvl="0" indent="0" defTabSz="914400">
              <a:spcBef>
                <a:spcPts val="0"/>
              </a:spcBef>
              <a:buClrTx/>
              <a:buSzTx/>
              <a:buNone/>
              <a:defRPr/>
            </a:pPr>
            <a:endParaRPr lang="en-US" b="1" dirty="0"/>
          </a:p>
          <a:p>
            <a:pPr marL="0" lvl="0" indent="0" defTabSz="914400">
              <a:spcBef>
                <a:spcPts val="0"/>
              </a:spcBef>
              <a:buClrTx/>
              <a:buSzTx/>
              <a:buNone/>
              <a:defRPr/>
            </a:pPr>
            <a:r>
              <a:rPr lang="en-US" b="1" dirty="0"/>
              <a:t>Solution:</a:t>
            </a:r>
          </a:p>
          <a:p>
            <a:pPr marL="0" lvl="0" indent="0" defTabSz="914400">
              <a:spcBef>
                <a:spcPts val="0"/>
              </a:spcBef>
              <a:buClrTx/>
              <a:buSzTx/>
              <a:buNone/>
              <a:defRPr/>
            </a:pPr>
            <a:r>
              <a:rPr lang="en-US" dirty="0"/>
              <a:t>Mustache module in Express.</a:t>
            </a:r>
          </a:p>
          <a:p>
            <a:pPr marL="0" marR="0" lvl="0" indent="0" defTabSz="914400" eaLnBrk="1" fontAlgn="auto" latinLnBrk="0" hangingPunct="1">
              <a:lnSpc>
                <a:spcPct val="100000"/>
              </a:lnSpc>
              <a:spcBef>
                <a:spcPts val="0"/>
              </a:spcBef>
              <a:spcAft>
                <a:spcPts val="0"/>
              </a:spcAft>
              <a:buClrTx/>
              <a:buSzTx/>
              <a:buFontTx/>
              <a:buNone/>
              <a:tabLst/>
              <a:defRPr/>
            </a:pPr>
            <a:endParaRPr lang="en-US" b="1" dirty="0"/>
          </a:p>
        </p:txBody>
      </p:sp>
    </p:spTree>
    <p:extLst>
      <p:ext uri="{BB962C8B-B14F-4D97-AF65-F5344CB8AC3E}">
        <p14:creationId xmlns:p14="http://schemas.microsoft.com/office/powerpoint/2010/main" val="396112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764" y="152400"/>
            <a:ext cx="8596668" cy="637309"/>
          </a:xfrm>
        </p:spPr>
        <p:txBody>
          <a:bodyPr>
            <a:normAutofit fontScale="90000"/>
          </a:bodyPr>
          <a:lstStyle/>
          <a:p>
            <a:r>
              <a:rPr lang="en-US" dirty="0" smtClean="0">
                <a:solidFill>
                  <a:schemeClr val="accent2"/>
                </a:solidFill>
              </a:rPr>
              <a:t>Demo</a:t>
            </a:r>
            <a:endParaRPr lang="en-US" dirty="0">
              <a:solidFill>
                <a:schemeClr val="accent2"/>
              </a:solidFill>
            </a:endParaRPr>
          </a:p>
        </p:txBody>
      </p:sp>
      <p:pic>
        <p:nvPicPr>
          <p:cNvPr id="5" name="Demo_compressed.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98764" y="789709"/>
            <a:ext cx="11499272" cy="5902035"/>
          </a:xfrm>
        </p:spPr>
      </p:pic>
    </p:spTree>
    <p:extLst>
      <p:ext uri="{BB962C8B-B14F-4D97-AF65-F5344CB8AC3E}">
        <p14:creationId xmlns:p14="http://schemas.microsoft.com/office/powerpoint/2010/main" val="13176278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86691"/>
          </a:xfrm>
        </p:spPr>
        <p:txBody>
          <a:bodyPr/>
          <a:lstStyle/>
          <a:p>
            <a:r>
              <a:rPr lang="en-US" dirty="0" smtClean="0">
                <a:solidFill>
                  <a:schemeClr val="accent2"/>
                </a:solidFill>
              </a:rPr>
              <a:t>Application users</a:t>
            </a:r>
            <a:endParaRPr lang="en-US" dirty="0"/>
          </a:p>
        </p:txBody>
      </p:sp>
      <p:sp>
        <p:nvSpPr>
          <p:cNvPr id="3" name="Content Placeholder 2"/>
          <p:cNvSpPr>
            <a:spLocks noGrp="1"/>
          </p:cNvSpPr>
          <p:nvPr>
            <p:ph idx="1"/>
          </p:nvPr>
        </p:nvSpPr>
        <p:spPr>
          <a:xfrm>
            <a:off x="677334" y="1496291"/>
            <a:ext cx="8596668" cy="4545071"/>
          </a:xfrm>
        </p:spPr>
        <p:txBody>
          <a:bodyPr/>
          <a:lstStyle/>
          <a:p>
            <a:pPr defTabSz="914400">
              <a:spcBef>
                <a:spcPts val="0"/>
              </a:spcBef>
              <a:buClrTx/>
              <a:buSzTx/>
              <a:buFont typeface="Arial" charset="0"/>
              <a:buChar char="•"/>
            </a:pPr>
            <a:r>
              <a:rPr lang="en-US" b="1" dirty="0" smtClean="0"/>
              <a:t>Students</a:t>
            </a:r>
            <a:endParaRPr lang="en-US" b="1" dirty="0"/>
          </a:p>
          <a:p>
            <a:pPr defTabSz="914400">
              <a:spcBef>
                <a:spcPts val="0"/>
              </a:spcBef>
              <a:buClrTx/>
              <a:buSzTx/>
              <a:buFont typeface="Arial" charset="0"/>
              <a:buChar char="•"/>
            </a:pPr>
            <a:r>
              <a:rPr lang="en-US" b="1" dirty="0" smtClean="0"/>
              <a:t>Researchers</a:t>
            </a:r>
            <a:endParaRPr lang="en-US" b="1" dirty="0"/>
          </a:p>
          <a:p>
            <a:pPr defTabSz="914400">
              <a:spcBef>
                <a:spcPts val="0"/>
              </a:spcBef>
              <a:buClrTx/>
              <a:buSzTx/>
              <a:buFont typeface="Arial" charset="0"/>
              <a:buChar char="•"/>
            </a:pPr>
            <a:r>
              <a:rPr lang="en-US" b="1" dirty="0" smtClean="0"/>
              <a:t>Academicians</a:t>
            </a:r>
          </a:p>
          <a:p>
            <a:pPr marL="0" indent="0" defTabSz="914400">
              <a:spcBef>
                <a:spcPts val="0"/>
              </a:spcBef>
              <a:buClrTx/>
              <a:buSzTx/>
              <a:buNone/>
            </a:pPr>
            <a:endParaRPr lang="en-US" dirty="0" smtClean="0"/>
          </a:p>
          <a:p>
            <a:pPr marL="0" indent="0" defTabSz="914400">
              <a:spcBef>
                <a:spcPts val="0"/>
              </a:spcBef>
              <a:buClrTx/>
              <a:buSzTx/>
              <a:buNone/>
            </a:pPr>
            <a:endParaRPr lang="en-US" dirty="0" smtClean="0"/>
          </a:p>
          <a:p>
            <a:pPr marL="800100" lvl="2" indent="0" defTabSz="914400">
              <a:spcBef>
                <a:spcPts val="0"/>
              </a:spcBef>
              <a:buClrTx/>
              <a:buSzTx/>
              <a:buNone/>
            </a:pPr>
            <a:r>
              <a:rPr lang="en-US" sz="1800" dirty="0" smtClean="0"/>
              <a:t>Instead </a:t>
            </a:r>
            <a:r>
              <a:rPr lang="en-US" sz="1800" dirty="0"/>
              <a:t>of going through </a:t>
            </a:r>
            <a:r>
              <a:rPr lang="en-US" sz="1800" b="1" dirty="0"/>
              <a:t>multiple images of handwritten/web notes</a:t>
            </a:r>
            <a:r>
              <a:rPr lang="en-US" sz="1800" dirty="0"/>
              <a:t>, the </a:t>
            </a:r>
            <a:r>
              <a:rPr lang="en-US" sz="1800" dirty="0" smtClean="0"/>
              <a:t>user can </a:t>
            </a:r>
            <a:r>
              <a:rPr lang="en-US" sz="1800" dirty="0"/>
              <a:t>just upload the images on the web application and study from the </a:t>
            </a:r>
            <a:r>
              <a:rPr lang="en-US" sz="1800" dirty="0" smtClean="0"/>
              <a:t>summary.</a:t>
            </a:r>
          </a:p>
          <a:p>
            <a:pPr marL="800100" lvl="2" indent="0" defTabSz="914400">
              <a:spcBef>
                <a:spcPts val="0"/>
              </a:spcBef>
              <a:buClrTx/>
              <a:buSzTx/>
              <a:buNone/>
            </a:pPr>
            <a:endParaRPr lang="en-US" sz="1800" dirty="0" smtClean="0"/>
          </a:p>
          <a:p>
            <a:pPr marL="800100" lvl="2" indent="0" defTabSz="914400">
              <a:spcBef>
                <a:spcPts val="0"/>
              </a:spcBef>
              <a:buClrTx/>
              <a:buSzTx/>
              <a:buNone/>
            </a:pPr>
            <a:endParaRPr lang="en-US" sz="1800" dirty="0"/>
          </a:p>
          <a:p>
            <a:pPr marL="800100" lvl="2" indent="0" defTabSz="914400">
              <a:spcBef>
                <a:spcPts val="0"/>
              </a:spcBef>
              <a:buClrTx/>
              <a:buSzTx/>
              <a:buNone/>
            </a:pPr>
            <a:r>
              <a:rPr lang="en-US" sz="1800" dirty="0" smtClean="0"/>
              <a:t>If there are time constraints, using the application seems like a very good idea to me.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7362882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11427"/>
          </a:xfrm>
        </p:spPr>
        <p:txBody>
          <a:bodyPr/>
          <a:lstStyle/>
          <a:p>
            <a:r>
              <a:rPr lang="en-US" dirty="0" smtClean="0">
                <a:solidFill>
                  <a:schemeClr val="accent2"/>
                </a:solidFill>
              </a:rPr>
              <a:t>Future Scope</a:t>
            </a:r>
            <a:endParaRPr lang="en-US" dirty="0">
              <a:solidFill>
                <a:schemeClr val="accent2"/>
              </a:solidFill>
            </a:endParaRPr>
          </a:p>
        </p:txBody>
      </p:sp>
      <p:sp>
        <p:nvSpPr>
          <p:cNvPr id="3" name="Content Placeholder 2"/>
          <p:cNvSpPr>
            <a:spLocks noGrp="1"/>
          </p:cNvSpPr>
          <p:nvPr>
            <p:ph idx="1"/>
          </p:nvPr>
        </p:nvSpPr>
        <p:spPr>
          <a:xfrm>
            <a:off x="677334" y="1421027"/>
            <a:ext cx="8596668" cy="4620335"/>
          </a:xfrm>
        </p:spPr>
        <p:txBody>
          <a:bodyPr>
            <a:normAutofit/>
          </a:bodyPr>
          <a:lstStyle/>
          <a:p>
            <a:pPr marR="0" lvl="0" defTabSz="914400" eaLnBrk="1" fontAlgn="auto" latinLnBrk="0" hangingPunct="1">
              <a:lnSpc>
                <a:spcPct val="100000"/>
              </a:lnSpc>
              <a:spcBef>
                <a:spcPts val="0"/>
              </a:spcBef>
              <a:spcAft>
                <a:spcPts val="0"/>
              </a:spcAft>
              <a:buClrTx/>
              <a:buSzTx/>
              <a:buFont typeface="Arial" charset="0"/>
              <a:buChar char="•"/>
              <a:tabLst/>
              <a:defRPr/>
            </a:pPr>
            <a:endParaRPr lang="en-US" b="1" dirty="0" smtClean="0"/>
          </a:p>
          <a:p>
            <a:pPr defTabSz="914400">
              <a:spcBef>
                <a:spcPts val="0"/>
              </a:spcBef>
              <a:buClrTx/>
              <a:buSzTx/>
              <a:buFont typeface="Arial" charset="0"/>
              <a:buChar char="•"/>
              <a:defRPr/>
            </a:pPr>
            <a:r>
              <a:rPr lang="en-US" b="1" dirty="0" smtClean="0"/>
              <a:t>Hosting </a:t>
            </a:r>
            <a:r>
              <a:rPr lang="en-US" b="1" dirty="0"/>
              <a:t>the web-application live </a:t>
            </a:r>
            <a:endParaRPr lang="en-US" b="1" dirty="0" smtClean="0"/>
          </a:p>
          <a:p>
            <a:pPr marL="400050" lvl="1" indent="0" defTabSz="914400">
              <a:spcBef>
                <a:spcPts val="0"/>
              </a:spcBef>
              <a:buClrTx/>
              <a:buSzTx/>
              <a:buNone/>
              <a:defRPr/>
            </a:pPr>
            <a:r>
              <a:rPr lang="en-US" sz="1800" dirty="0" smtClean="0"/>
              <a:t>Deploying </a:t>
            </a:r>
            <a:r>
              <a:rPr lang="en-US" sz="1800" dirty="0"/>
              <a:t>this web application on a live system by hosting it on a cloud platform like AWS, </a:t>
            </a:r>
            <a:r>
              <a:rPr lang="en-US" sz="1800" dirty="0" err="1"/>
              <a:t>Heroku</a:t>
            </a:r>
            <a:r>
              <a:rPr lang="en-US" sz="1800" dirty="0"/>
              <a:t> or Google Cloud. This makes the web application more accessible and easy to use</a:t>
            </a:r>
            <a:r>
              <a:rPr lang="en-US" sz="1800" dirty="0" smtClean="0"/>
              <a:t>.</a:t>
            </a:r>
          </a:p>
          <a:p>
            <a:pPr defTabSz="914400">
              <a:spcBef>
                <a:spcPts val="0"/>
              </a:spcBef>
              <a:buClrTx/>
              <a:buSzTx/>
              <a:buFont typeface="Arial" charset="0"/>
              <a:buChar char="•"/>
              <a:defRPr/>
            </a:pPr>
            <a:endParaRPr lang="en-US" dirty="0" smtClean="0"/>
          </a:p>
          <a:p>
            <a:pPr defTabSz="914400">
              <a:spcBef>
                <a:spcPts val="0"/>
              </a:spcBef>
              <a:buClrTx/>
              <a:buSzTx/>
              <a:buFont typeface="Arial" charset="0"/>
              <a:buChar char="•"/>
              <a:defRPr/>
            </a:pPr>
            <a:endParaRPr lang="en-US" dirty="0"/>
          </a:p>
          <a:p>
            <a:pPr defTabSz="914400">
              <a:spcBef>
                <a:spcPts val="0"/>
              </a:spcBef>
              <a:buClrTx/>
              <a:buSzTx/>
              <a:buFont typeface="Arial" charset="0"/>
              <a:buChar char="•"/>
              <a:defRPr/>
            </a:pPr>
            <a:r>
              <a:rPr lang="en-US" b="1" dirty="0"/>
              <a:t>Multiple images </a:t>
            </a:r>
            <a:r>
              <a:rPr lang="en-US" b="1" dirty="0" smtClean="0"/>
              <a:t>simultaneously</a:t>
            </a:r>
          </a:p>
          <a:p>
            <a:pPr marL="400050" lvl="1" indent="0" defTabSz="914400">
              <a:spcBef>
                <a:spcPts val="0"/>
              </a:spcBef>
              <a:buClrTx/>
              <a:buSzTx/>
              <a:buNone/>
            </a:pPr>
            <a:r>
              <a:rPr lang="en-US" sz="1800" dirty="0" smtClean="0"/>
              <a:t>Currently, the software can take one image and summarize it. If the user could input multiple images at a time, it would be easier to use.</a:t>
            </a:r>
          </a:p>
          <a:p>
            <a:pPr marL="400050" lvl="1" indent="0" defTabSz="914400">
              <a:spcBef>
                <a:spcPts val="0"/>
              </a:spcBef>
              <a:buClrTx/>
              <a:buSzTx/>
              <a:buFontTx/>
              <a:buNone/>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R="0" lvl="0" defTabSz="914400" eaLnBrk="1" fontAlgn="auto" latinLnBrk="0" hangingPunct="1">
              <a:lnSpc>
                <a:spcPct val="100000"/>
              </a:lnSpc>
              <a:spcBef>
                <a:spcPts val="0"/>
              </a:spcBef>
              <a:spcAft>
                <a:spcPts val="0"/>
              </a:spcAft>
              <a:buClrTx/>
              <a:buSzTx/>
              <a:buFont typeface="Arial" charset="0"/>
              <a:buChar char="•"/>
              <a:tabLst/>
              <a:defRPr/>
            </a:pPr>
            <a:r>
              <a:rPr lang="en-US" b="1" dirty="0" smtClean="0"/>
              <a:t>Number of lines for Summary</a:t>
            </a:r>
            <a:endParaRPr lang="en-US" dirty="0" smtClean="0"/>
          </a:p>
          <a:p>
            <a:pPr marL="400050" lvl="1" indent="0" defTabSz="914400">
              <a:spcBef>
                <a:spcPts val="0"/>
              </a:spcBef>
              <a:buClrTx/>
              <a:buSzTx/>
              <a:buNone/>
            </a:pPr>
            <a:r>
              <a:rPr lang="en-US" sz="1800" dirty="0" smtClean="0"/>
              <a:t>The number of lines that the user can get is three right now. But depending on user’s input on how many lines of summary he needs, the application should give the output.</a:t>
            </a:r>
          </a:p>
          <a:p>
            <a:pPr marL="400050" lvl="1" indent="0" defTabSz="914400">
              <a:spcBef>
                <a:spcPts val="0"/>
              </a:spcBef>
              <a:buClrTx/>
              <a:buSzTx/>
              <a:buNone/>
            </a:pPr>
            <a:endParaRPr lang="en-US" sz="1800" dirty="0"/>
          </a:p>
          <a:p>
            <a:pPr marL="400050" lvl="1" indent="0" defTabSz="914400">
              <a:spcBef>
                <a:spcPts val="0"/>
              </a:spcBef>
              <a:buClrTx/>
              <a:buSzTx/>
              <a:buNone/>
            </a:pPr>
            <a:endParaRPr lang="en-US" sz="1800" dirty="0" smtClean="0"/>
          </a:p>
        </p:txBody>
      </p:sp>
    </p:spTree>
    <p:extLst>
      <p:ext uri="{BB962C8B-B14F-4D97-AF65-F5344CB8AC3E}">
        <p14:creationId xmlns:p14="http://schemas.microsoft.com/office/powerpoint/2010/main" val="1528017571"/>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Custom 9">
      <a:dk1>
        <a:srgbClr val="000000"/>
      </a:dk1>
      <a:lt1>
        <a:srgbClr val="FFFFFF"/>
      </a:lt1>
      <a:dk2>
        <a:srgbClr val="2C3C43"/>
      </a:dk2>
      <a:lt2>
        <a:srgbClr val="EBEBEB"/>
      </a:lt2>
      <a:accent1>
        <a:srgbClr val="19E4F2"/>
      </a:accent1>
      <a:accent2>
        <a:srgbClr val="5CBFF2"/>
      </a:accent2>
      <a:accent3>
        <a:srgbClr val="E6B91E"/>
      </a:accent3>
      <a:accent4>
        <a:srgbClr val="E76618"/>
      </a:accent4>
      <a:accent5>
        <a:srgbClr val="C42F1A"/>
      </a:accent5>
      <a:accent6>
        <a:srgbClr val="918655"/>
      </a:accent6>
      <a:hlink>
        <a:srgbClr val="64BFF1"/>
      </a:hlink>
      <a:folHlink>
        <a:srgbClr val="36CDFF"/>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154</TotalTime>
  <Words>367</Words>
  <Application>Microsoft Macintosh PowerPoint</Application>
  <PresentationFormat>Widescreen</PresentationFormat>
  <Paragraphs>81</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Mangal</vt:lpstr>
      <vt:lpstr>Trebuchet MS</vt:lpstr>
      <vt:lpstr>Wingdings 3</vt:lpstr>
      <vt:lpstr>Arial</vt:lpstr>
      <vt:lpstr>Facet</vt:lpstr>
      <vt:lpstr>Photo-Scan-Summary</vt:lpstr>
      <vt:lpstr>Photo-Scan-Summary Details</vt:lpstr>
      <vt:lpstr>Traditional Summarizing Methods</vt:lpstr>
      <vt:lpstr>Photo-Scan-Summary</vt:lpstr>
      <vt:lpstr>Application Technical Details</vt:lpstr>
      <vt:lpstr>Success and Failures</vt:lpstr>
      <vt:lpstr>Demo</vt:lpstr>
      <vt:lpstr>Application users</vt:lpstr>
      <vt:lpstr>Future Scope</vt:lpstr>
      <vt:lpstr>THANK YOU!</vt:lpstr>
    </vt:vector>
  </TitlesOfParts>
  <Company/>
  <LinksUpToDate>false</LinksUpToDate>
  <SharedDoc>false</SharedDoc>
  <HyperlinksChanged>false</HyperlinksChanged>
  <AppVersion>15.0035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Photo-Scan-Summary</dc:title>
  <dc:creator>Shraddha Zingade</dc:creator>
  <cp:lastModifiedBy>Shraddha Zingade</cp:lastModifiedBy>
  <cp:revision>23</cp:revision>
  <dcterms:created xsi:type="dcterms:W3CDTF">2017-08-14T09:01:21Z</dcterms:created>
  <dcterms:modified xsi:type="dcterms:W3CDTF">2017-08-15T08:14:50Z</dcterms:modified>
</cp:coreProperties>
</file>

<file path=docProps/thumbnail.jpeg>
</file>